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87" r:id="rId5"/>
    <p:sldId id="274" r:id="rId6"/>
    <p:sldId id="259" r:id="rId7"/>
    <p:sldId id="273" r:id="rId8"/>
    <p:sldId id="271" r:id="rId9"/>
    <p:sldId id="289" r:id="rId10"/>
    <p:sldId id="279" r:id="rId11"/>
    <p:sldId id="260" r:id="rId12"/>
    <p:sldId id="280" r:id="rId13"/>
    <p:sldId id="281" r:id="rId14"/>
    <p:sldId id="262" r:id="rId15"/>
    <p:sldId id="277" r:id="rId16"/>
    <p:sldId id="261" r:id="rId17"/>
    <p:sldId id="263" r:id="rId18"/>
    <p:sldId id="278" r:id="rId19"/>
    <p:sldId id="266" r:id="rId20"/>
    <p:sldId id="267" r:id="rId21"/>
    <p:sldId id="268" r:id="rId22"/>
    <p:sldId id="269" r:id="rId23"/>
    <p:sldId id="282"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7C7C7C"/>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8848" autoAdjust="0"/>
  </p:normalViewPr>
  <p:slideViewPr>
    <p:cSldViewPr snapToGrid="0">
      <p:cViewPr varScale="1">
        <p:scale>
          <a:sx n="65" d="100"/>
          <a:sy n="65" d="100"/>
        </p:scale>
        <p:origin x="699" y="34"/>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10/8/2023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3285219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362876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4024219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21</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22</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23</a:t>
            </a:fld>
            <a:endParaRPr lang="en-US"/>
          </a:p>
        </p:txBody>
      </p:sp>
    </p:spTree>
    <p:extLst>
      <p:ext uri="{BB962C8B-B14F-4D97-AF65-F5344CB8AC3E}">
        <p14:creationId xmlns:p14="http://schemas.microsoft.com/office/powerpoint/2010/main" val="4051935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24</a:t>
            </a:fld>
            <a:endParaRPr lang="en-US"/>
          </a:p>
        </p:txBody>
      </p:sp>
    </p:spTree>
    <p:extLst>
      <p:ext uri="{BB962C8B-B14F-4D97-AF65-F5344CB8AC3E}">
        <p14:creationId xmlns:p14="http://schemas.microsoft.com/office/powerpoint/2010/main" val="156075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173703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70820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10/8/2023</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10/8/2023</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10/8/2023</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10/8/2023</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10/8/2023</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10/8/2023</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10/8/2023</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10/8/2023</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10/8/2023</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10/8/2023</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10/8/2023</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10/8/2023</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Enable Extension on App Service Directly</a:t>
            </a:r>
          </a:p>
        </p:txBody>
      </p:sp>
      <p:pic>
        <p:nvPicPr>
          <p:cNvPr id="5" name="Picture 4">
            <a:extLst>
              <a:ext uri="{FF2B5EF4-FFF2-40B4-BE49-F238E27FC236}">
                <a16:creationId xmlns:a16="http://schemas.microsoft.com/office/drawing/2014/main" id="{DECBA1EF-2B20-4509-BA7F-045C277F0B15}"/>
              </a:ext>
            </a:extLst>
          </p:cNvPr>
          <p:cNvPicPr>
            <a:picLocks noChangeAspect="1"/>
          </p:cNvPicPr>
          <p:nvPr/>
        </p:nvPicPr>
        <p:blipFill>
          <a:blip r:embed="rId3"/>
          <a:stretch>
            <a:fillRect/>
          </a:stretch>
        </p:blipFill>
        <p:spPr>
          <a:xfrm>
            <a:off x="505494" y="515211"/>
            <a:ext cx="10863090" cy="6119999"/>
          </a:xfrm>
          <a:prstGeom prst="rect">
            <a:avLst/>
          </a:prstGeom>
        </p:spPr>
      </p:pic>
      <p:pic>
        <p:nvPicPr>
          <p:cNvPr id="6" name="Picture 5">
            <a:extLst>
              <a:ext uri="{FF2B5EF4-FFF2-40B4-BE49-F238E27FC236}">
                <a16:creationId xmlns:a16="http://schemas.microsoft.com/office/drawing/2014/main" id="{4D8D875E-50CA-4975-9E55-615FC9BEF282}"/>
              </a:ext>
            </a:extLst>
          </p:cNvPr>
          <p:cNvPicPr>
            <a:picLocks noChangeAspect="1"/>
          </p:cNvPicPr>
          <p:nvPr/>
        </p:nvPicPr>
        <p:blipFill>
          <a:blip r:embed="rId4"/>
          <a:stretch>
            <a:fillRect/>
          </a:stretch>
        </p:blipFill>
        <p:spPr>
          <a:xfrm>
            <a:off x="505494" y="2010362"/>
            <a:ext cx="11197321" cy="3815568"/>
          </a:xfrm>
          <a:prstGeom prst="rect">
            <a:avLst/>
          </a:prstGeom>
        </p:spPr>
      </p:pic>
      <p:pic>
        <p:nvPicPr>
          <p:cNvPr id="7" name="Picture 6">
            <a:extLst>
              <a:ext uri="{FF2B5EF4-FFF2-40B4-BE49-F238E27FC236}">
                <a16:creationId xmlns:a16="http://schemas.microsoft.com/office/drawing/2014/main" id="{DBF4349A-8A94-455F-8CA6-58F6F1A83C54}"/>
              </a:ext>
            </a:extLst>
          </p:cNvPr>
          <p:cNvPicPr>
            <a:picLocks noChangeAspect="1"/>
          </p:cNvPicPr>
          <p:nvPr/>
        </p:nvPicPr>
        <p:blipFill>
          <a:blip r:embed="rId5"/>
          <a:stretch>
            <a:fillRect/>
          </a:stretch>
        </p:blipFill>
        <p:spPr>
          <a:xfrm>
            <a:off x="2071105" y="536765"/>
            <a:ext cx="8235754" cy="6299681"/>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1196405" y="1087582"/>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755963" y="180900"/>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253615" y="269432"/>
            <a:ext cx="7268109" cy="6056064"/>
          </a:xfrm>
          <a:prstGeom prst="rect">
            <a:avLst/>
          </a:prstGeom>
        </p:spPr>
      </p:pic>
    </p:spTree>
    <p:extLst>
      <p:ext uri="{BB962C8B-B14F-4D97-AF65-F5344CB8AC3E}">
        <p14:creationId xmlns:p14="http://schemas.microsoft.com/office/powerpoint/2010/main" val="1592350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What about IIS?</a:t>
            </a:r>
          </a:p>
        </p:txBody>
      </p:sp>
      <p:sp>
        <p:nvSpPr>
          <p:cNvPr id="9" name="TextBox 8">
            <a:extLst>
              <a:ext uri="{FF2B5EF4-FFF2-40B4-BE49-F238E27FC236}">
                <a16:creationId xmlns:a16="http://schemas.microsoft.com/office/drawing/2014/main" id="{37C23327-E442-48E6-9E73-78AB97D6A4BE}"/>
              </a:ext>
            </a:extLst>
          </p:cNvPr>
          <p:cNvSpPr txBox="1"/>
          <p:nvPr/>
        </p:nvSpPr>
        <p:spPr>
          <a:xfrm>
            <a:off x="833002" y="1938761"/>
            <a:ext cx="8196603" cy="1692771"/>
          </a:xfrm>
          <a:prstGeom prst="rect">
            <a:avLst/>
          </a:prstGeom>
          <a:noFill/>
        </p:spPr>
        <p:txBody>
          <a:bodyPr wrap="none" rtlCol="0">
            <a:spAutoFit/>
          </a:bodyPr>
          <a:lstStyle/>
          <a:p>
            <a:pPr marL="285750" indent="-285750">
              <a:buFont typeface="Arial" panose="020B0604020202020204" pitchFamily="34" charset="0"/>
              <a:buChar char="•"/>
            </a:pPr>
            <a:r>
              <a:rPr lang="en-US" sz="3200" b="1" dirty="0"/>
              <a:t>Application Insights Status Monitor</a:t>
            </a:r>
          </a:p>
          <a:p>
            <a:pPr marL="742950" lvl="1" indent="-285750">
              <a:buFont typeface="Arial" panose="020B0604020202020204" pitchFamily="34" charset="0"/>
              <a:buChar char="•"/>
            </a:pPr>
            <a:r>
              <a:rPr lang="en-US" sz="2400" dirty="0"/>
              <a:t>PowerShell Module</a:t>
            </a:r>
          </a:p>
          <a:p>
            <a:pPr marL="742950" lvl="1" indent="-285750">
              <a:buFont typeface="Arial" panose="020B0604020202020204" pitchFamily="34" charset="0"/>
              <a:buChar char="•"/>
            </a:pPr>
            <a:r>
              <a:rPr lang="en-US" sz="2400" dirty="0"/>
              <a:t>Codeless Instrumentation of .NET Web Apps hosted in IIS</a:t>
            </a:r>
          </a:p>
          <a:p>
            <a:pPr marL="742950" lvl="1" indent="-285750">
              <a:buFont typeface="Arial" panose="020B0604020202020204" pitchFamily="34" charset="0"/>
              <a:buChar char="•"/>
            </a:pPr>
            <a:r>
              <a:rPr lang="en-US" sz="2400" dirty="0"/>
              <a:t>API commands to “turn on features”</a:t>
            </a:r>
          </a:p>
        </p:txBody>
      </p:sp>
    </p:spTree>
    <p:extLst>
      <p:ext uri="{BB962C8B-B14F-4D97-AF65-F5344CB8AC3E}">
        <p14:creationId xmlns:p14="http://schemas.microsoft.com/office/powerpoint/2010/main" val="1471620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1000"/>
                                        <p:tgtEl>
                                          <p:spTgt spid="9">
                                            <p:txEl>
                                              <p:pRg st="0" end="0"/>
                                            </p:txEl>
                                          </p:spTgt>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00"/>
                                        <p:tgtEl>
                                          <p:spTgt spid="9">
                                            <p:txEl>
                                              <p:pRg st="1" end="1"/>
                                            </p:txEl>
                                          </p:spTgt>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childTnLst>
                                </p:cTn>
                              </p:par>
                              <p:par>
                                <p:cTn id="22" presetID="10" presetClass="entr" presetSubtype="0" fill="hold" grpId="0" nodeType="withEffect">
                                  <p:stCondLst>
                                    <p:cond delay="350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3"/>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6"/>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21" y="236359"/>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8"/>
          <a:stretch>
            <a:fillRect/>
          </a:stretch>
        </p:blipFill>
        <p:spPr>
          <a:xfrm>
            <a:off x="455991" y="183848"/>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9"/>
          <a:stretch>
            <a:fillRect/>
          </a:stretch>
        </p:blipFill>
        <p:spPr>
          <a:xfrm>
            <a:off x="3486860" y="217175"/>
            <a:ext cx="5054716" cy="6385458"/>
          </a:xfrm>
          <a:prstGeom prst="rect">
            <a:avLst/>
          </a:prstGeom>
        </p:spPr>
      </p:pic>
      <p:pic>
        <p:nvPicPr>
          <p:cNvPr id="7" name="Picture 6">
            <a:extLst>
              <a:ext uri="{FF2B5EF4-FFF2-40B4-BE49-F238E27FC236}">
                <a16:creationId xmlns:a16="http://schemas.microsoft.com/office/drawing/2014/main" id="{946FDECF-DDC5-403B-AFE8-4EE8D11E6245}"/>
              </a:ext>
            </a:extLst>
          </p:cNvPr>
          <p:cNvPicPr>
            <a:picLocks noChangeAspect="1"/>
          </p:cNvPicPr>
          <p:nvPr/>
        </p:nvPicPr>
        <p:blipFill>
          <a:blip r:embed="rId10"/>
          <a:stretch>
            <a:fillRect/>
          </a:stretch>
        </p:blipFill>
        <p:spPr>
          <a:xfrm>
            <a:off x="2041354" y="327044"/>
            <a:ext cx="8563563" cy="6200588"/>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6"/>
                                        </p:tgtEl>
                                      </p:cBhvr>
                                    </p:animEffect>
                                    <p:set>
                                      <p:cBhvr>
                                        <p:cTn id="60" dur="1" fill="hold">
                                          <p:stCondLst>
                                            <p:cond delay="499"/>
                                          </p:stCondLst>
                                        </p:cTn>
                                        <p:tgtEl>
                                          <p:spTgt spid="26"/>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lnSpcReduction="10000"/>
          </a:bodyPr>
          <a:lstStyle/>
          <a:p>
            <a:r>
              <a:rPr lang="en-US" sz="3600" dirty="0"/>
              <a:t>Environment Configuration</a:t>
            </a:r>
          </a:p>
          <a:p>
            <a:endParaRPr lang="en-US" sz="3600" dirty="0"/>
          </a:p>
          <a:p>
            <a:r>
              <a:rPr lang="en-US" sz="3600" dirty="0"/>
              <a:t>Data Exposing Bugs in Code</a:t>
            </a:r>
          </a:p>
          <a:p>
            <a:endParaRPr lang="en-US" sz="3600" dirty="0"/>
          </a:p>
          <a:p>
            <a:r>
              <a:rPr lang="en-US" sz="3600" dirty="0"/>
              <a:t>Scaling Issues</a:t>
            </a:r>
          </a:p>
          <a:p>
            <a:endParaRPr lang="en-US" sz="3600" dirty="0"/>
          </a:p>
          <a:p>
            <a:r>
              <a:rPr lang="en-US" sz="3600" dirty="0"/>
              <a:t>Really Anything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6">
            <a:extLst>
              <a:ext uri="{FF2B5EF4-FFF2-40B4-BE49-F238E27FC236}">
                <a16:creationId xmlns:a16="http://schemas.microsoft.com/office/drawing/2014/main" id="{01BE9410-D0CD-0752-C4E8-454C7ECA3B8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716511" y="40062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FC1899-1652-4A30-D6F5-B11C6C98E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308" y="4006280"/>
            <a:ext cx="56257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48996A-B152-F366-6E42-C884CC0C9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147" y="23722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B0990EDC-1ABD-FF85-2299-BCC1AB21E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476" y="4006280"/>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a:extLst>
              <a:ext uri="{FF2B5EF4-FFF2-40B4-BE49-F238E27FC236}">
                <a16:creationId xmlns:a16="http://schemas.microsoft.com/office/drawing/2014/main" id="{BBD4ACEB-FCFE-7D4C-5C14-0408986504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1693" y="4823288"/>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a:extLst>
              <a:ext uri="{FF2B5EF4-FFF2-40B4-BE49-F238E27FC236}">
                <a16:creationId xmlns:a16="http://schemas.microsoft.com/office/drawing/2014/main" id="{F961560F-A9C4-85FF-CDFD-46D88C3168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086" y="4006280"/>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Website icon png, Website icon png Transparent FREE for download on WebStockReview 2022">
            <a:extLst>
              <a:ext uri="{FF2B5EF4-FFF2-40B4-BE49-F238E27FC236}">
                <a16:creationId xmlns:a16="http://schemas.microsoft.com/office/drawing/2014/main" id="{8199570B-BF0D-B92E-180C-0A1D94B464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0760" y="15552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4" descr="A person smiling for the camera&#10;&#10;Description automatically generated with medium confidence">
            <a:extLst>
              <a:ext uri="{FF2B5EF4-FFF2-40B4-BE49-F238E27FC236}">
                <a16:creationId xmlns:a16="http://schemas.microsoft.com/office/drawing/2014/main" id="{419B9BA8-DD48-DA8F-78D8-6D1FA6265594}"/>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505720" y="1253331"/>
            <a:ext cx="4351339" cy="4351339"/>
          </a:xfrm>
        </p:spPr>
      </p:pic>
      <p:pic>
        <p:nvPicPr>
          <p:cNvPr id="17" name="Picture 20" descr="Podcast Icon Png, Transparent Png - kindpng">
            <a:extLst>
              <a:ext uri="{FF2B5EF4-FFF2-40B4-BE49-F238E27FC236}">
                <a16:creationId xmlns:a16="http://schemas.microsoft.com/office/drawing/2014/main" id="{ECCC8B5A-DE0F-3CAE-A1CE-A773E362DE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1947" y="3189272"/>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3650366-25AE-61C8-180F-20AB706E119A}"/>
              </a:ext>
            </a:extLst>
          </p:cNvPr>
          <p:cNvSpPr txBox="1"/>
          <p:nvPr/>
        </p:nvSpPr>
        <p:spPr>
          <a:xfrm>
            <a:off x="6556074" y="1555257"/>
            <a:ext cx="4188673" cy="369332"/>
          </a:xfrm>
          <a:prstGeom prst="rect">
            <a:avLst/>
          </a:prstGeom>
          <a:noFill/>
        </p:spPr>
        <p:txBody>
          <a:bodyPr wrap="square" rtlCol="0">
            <a:spAutoFit/>
          </a:bodyPr>
          <a:lstStyle/>
          <a:p>
            <a:r>
              <a:rPr lang="en-US" b="1" dirty="0">
                <a:latin typeface="Raleway" pitchFamily="2" charset="0"/>
              </a:rPr>
              <a:t>https://www.isaaclevin.com</a:t>
            </a:r>
          </a:p>
        </p:txBody>
      </p:sp>
      <p:sp>
        <p:nvSpPr>
          <p:cNvPr id="19" name="TextBox 18">
            <a:extLst>
              <a:ext uri="{FF2B5EF4-FFF2-40B4-BE49-F238E27FC236}">
                <a16:creationId xmlns:a16="http://schemas.microsoft.com/office/drawing/2014/main" id="{C5846CEE-A41A-B912-C729-CFF6949EE63D}"/>
              </a:ext>
            </a:extLst>
          </p:cNvPr>
          <p:cNvSpPr txBox="1"/>
          <p:nvPr/>
        </p:nvSpPr>
        <p:spPr>
          <a:xfrm>
            <a:off x="6556075" y="3198167"/>
            <a:ext cx="4960541" cy="369332"/>
          </a:xfrm>
          <a:prstGeom prst="rect">
            <a:avLst/>
          </a:prstGeom>
          <a:noFill/>
        </p:spPr>
        <p:txBody>
          <a:bodyPr wrap="square" rtlCol="0">
            <a:spAutoFit/>
          </a:bodyPr>
          <a:lstStyle/>
          <a:p>
            <a:r>
              <a:rPr lang="en-US" b="1" dirty="0">
                <a:latin typeface="Raleway" pitchFamily="2" charset="0"/>
              </a:rPr>
              <a:t>https://www.coffeeandopensource.com</a:t>
            </a:r>
          </a:p>
        </p:txBody>
      </p:sp>
      <p:sp>
        <p:nvSpPr>
          <p:cNvPr id="22" name="TextBox 21">
            <a:extLst>
              <a:ext uri="{FF2B5EF4-FFF2-40B4-BE49-F238E27FC236}">
                <a16:creationId xmlns:a16="http://schemas.microsoft.com/office/drawing/2014/main" id="{32BEB2A3-9220-E0B7-D48C-8E0FFFBF46E3}"/>
              </a:ext>
            </a:extLst>
          </p:cNvPr>
          <p:cNvSpPr txBox="1"/>
          <p:nvPr/>
        </p:nvSpPr>
        <p:spPr>
          <a:xfrm>
            <a:off x="6556075" y="2390056"/>
            <a:ext cx="4554748" cy="369332"/>
          </a:xfrm>
          <a:prstGeom prst="rect">
            <a:avLst/>
          </a:prstGeom>
          <a:noFill/>
        </p:spPr>
        <p:txBody>
          <a:bodyPr wrap="square" rtlCol="0">
            <a:spAutoFit/>
          </a:bodyPr>
          <a:lstStyle/>
          <a:p>
            <a:r>
              <a:rPr lang="en-US" b="1" dirty="0">
                <a:latin typeface="Raleway" pitchFamily="2" charset="0"/>
              </a:rPr>
              <a:t>@isaacrobinlevin</a:t>
            </a:r>
          </a:p>
        </p:txBody>
      </p:sp>
      <p:sp>
        <p:nvSpPr>
          <p:cNvPr id="23" name="TextBox 22">
            <a:extLst>
              <a:ext uri="{FF2B5EF4-FFF2-40B4-BE49-F238E27FC236}">
                <a16:creationId xmlns:a16="http://schemas.microsoft.com/office/drawing/2014/main" id="{F528C213-E862-EC7F-46C5-1BC97891C6C2}"/>
              </a:ext>
            </a:extLst>
          </p:cNvPr>
          <p:cNvSpPr txBox="1"/>
          <p:nvPr/>
        </p:nvSpPr>
        <p:spPr>
          <a:xfrm>
            <a:off x="8666671" y="4001816"/>
            <a:ext cx="4554748" cy="369332"/>
          </a:xfrm>
          <a:prstGeom prst="rect">
            <a:avLst/>
          </a:prstGeom>
          <a:noFill/>
        </p:spPr>
        <p:txBody>
          <a:bodyPr wrap="square" rtlCol="0">
            <a:spAutoFit/>
          </a:bodyPr>
          <a:lstStyle/>
          <a:p>
            <a:r>
              <a:rPr lang="en-US" b="1" dirty="0">
                <a:latin typeface="Raleway" pitchFamily="2" charset="0"/>
              </a:rPr>
              <a:t>@isaacrlevin</a:t>
            </a:r>
          </a:p>
        </p:txBody>
      </p:sp>
      <p:sp>
        <p:nvSpPr>
          <p:cNvPr id="24" name="TextBox 23">
            <a:extLst>
              <a:ext uri="{FF2B5EF4-FFF2-40B4-BE49-F238E27FC236}">
                <a16:creationId xmlns:a16="http://schemas.microsoft.com/office/drawing/2014/main" id="{B6900C19-4DC9-26E4-FE59-C6AA3E26C541}"/>
              </a:ext>
            </a:extLst>
          </p:cNvPr>
          <p:cNvSpPr txBox="1"/>
          <p:nvPr/>
        </p:nvSpPr>
        <p:spPr>
          <a:xfrm>
            <a:off x="6556075" y="4841079"/>
            <a:ext cx="4554748" cy="369332"/>
          </a:xfrm>
          <a:prstGeom prst="rect">
            <a:avLst/>
          </a:prstGeom>
          <a:noFill/>
        </p:spPr>
        <p:txBody>
          <a:bodyPr wrap="square" rtlCol="0">
            <a:spAutoFit/>
          </a:bodyPr>
          <a:lstStyle/>
          <a:p>
            <a:r>
              <a:rPr lang="en-US" b="1" dirty="0">
                <a:latin typeface="Raleway" pitchFamily="2" charset="0"/>
              </a:rPr>
              <a:t>@isaacrlevin@fosstodon.org</a:t>
            </a:r>
          </a:p>
        </p:txBody>
      </p:sp>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a:p>
            <a:pPr marL="742950" lvl="1" indent="-285750"/>
            <a:r>
              <a:rPr lang="en-US" sz="3200" dirty="0"/>
              <a:t>Full Stack Trace</a:t>
            </a:r>
          </a:p>
          <a:p>
            <a:pPr marL="742950" lvl="1" indent="-285750"/>
            <a:r>
              <a:rPr lang="en-US" sz="3200" dirty="0"/>
              <a:t>Locals window at time of Exception</a:t>
            </a:r>
          </a:p>
          <a:p>
            <a:pPr marL="742950" lvl="1" indent="-285750"/>
            <a:r>
              <a:rPr lang="en-US" sz="3200" dirty="0"/>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872955" y="444895"/>
            <a:ext cx="10913799" cy="5637498"/>
          </a:xfrm>
          <a:prstGeom prst="rect">
            <a:avLst/>
          </a:prstGeom>
        </p:spPr>
      </p:pic>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CA324FC-C8DB-49D4-892B-D9E334385E1B}"/>
              </a:ext>
            </a:extLst>
          </p:cNvPr>
          <p:cNvSpPr>
            <a:spLocks noGrp="1"/>
          </p:cNvSpPr>
          <p:nvPr>
            <p:ph type="title"/>
          </p:nvPr>
        </p:nvSpPr>
        <p:spPr/>
        <p:txBody>
          <a:bodyPr/>
          <a:lstStyle/>
          <a:p>
            <a:r>
              <a:rPr lang="en-US" dirty="0"/>
              <a:t>Watch Me on Learn TV!</a:t>
            </a:r>
          </a:p>
        </p:txBody>
      </p:sp>
      <p:pic>
        <p:nvPicPr>
          <p:cNvPr id="9" name="Picture 8">
            <a:extLst>
              <a:ext uri="{FF2B5EF4-FFF2-40B4-BE49-F238E27FC236}">
                <a16:creationId xmlns:a16="http://schemas.microsoft.com/office/drawing/2014/main" id="{DD2B3D07-3432-4BCC-909B-302B340ACC68}"/>
              </a:ext>
            </a:extLst>
          </p:cNvPr>
          <p:cNvPicPr>
            <a:picLocks noChangeAspect="1"/>
          </p:cNvPicPr>
          <p:nvPr/>
        </p:nvPicPr>
        <p:blipFill>
          <a:blip r:embed="rId3"/>
          <a:stretch>
            <a:fillRect/>
          </a:stretch>
        </p:blipFill>
        <p:spPr>
          <a:xfrm>
            <a:off x="1476374" y="2056292"/>
            <a:ext cx="8668268" cy="4549460"/>
          </a:xfrm>
          <a:prstGeom prst="rect">
            <a:avLst/>
          </a:prstGeom>
        </p:spPr>
      </p:pic>
    </p:spTree>
    <p:extLst>
      <p:ext uri="{BB962C8B-B14F-4D97-AF65-F5344CB8AC3E}">
        <p14:creationId xmlns:p14="http://schemas.microsoft.com/office/powerpoint/2010/main" val="16136386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7198C5-9AC7-4F98-8E96-D135E01CC219}"/>
              </a:ext>
            </a:extLst>
          </p:cNvPr>
          <p:cNvSpPr/>
          <p:nvPr/>
        </p:nvSpPr>
        <p:spPr>
          <a:xfrm>
            <a:off x="3381018" y="2459504"/>
            <a:ext cx="5429963" cy="1938992"/>
          </a:xfrm>
          <a:prstGeom prst="rect">
            <a:avLst/>
          </a:prstGeom>
        </p:spPr>
        <p:txBody>
          <a:bodyPr wrap="square">
            <a:spAutoFit/>
          </a:bodyPr>
          <a:lstStyle/>
          <a:p>
            <a:pPr algn="ctr"/>
            <a:r>
              <a:rPr lang="en-US" sz="6000" dirty="0"/>
              <a:t>Thank You!</a:t>
            </a:r>
            <a:br>
              <a:rPr lang="en-US" sz="6000" dirty="0"/>
            </a:br>
            <a:r>
              <a:rPr lang="en-US" sz="6000" dirty="0"/>
              <a:t>Any Questions?</a:t>
            </a:r>
          </a:p>
        </p:txBody>
      </p:sp>
      <p:pic>
        <p:nvPicPr>
          <p:cNvPr id="13" name="Picture 2" descr="https://azure.microsoft.com/svghandler/application-insights/?width=600&amp;height=315">
            <a:extLst>
              <a:ext uri="{FF2B5EF4-FFF2-40B4-BE49-F238E27FC236}">
                <a16:creationId xmlns:a16="http://schemas.microsoft.com/office/drawing/2014/main" id="{A635140D-F54D-460B-B500-ADF49182A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79" y="1928812"/>
            <a:ext cx="5715000" cy="3000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7CF8A9B-27D0-4BAA-B159-3F39A71571B1}"/>
              </a:ext>
            </a:extLst>
          </p:cNvPr>
          <p:cNvSpPr/>
          <p:nvPr/>
        </p:nvSpPr>
        <p:spPr>
          <a:xfrm>
            <a:off x="3584062" y="770988"/>
            <a:ext cx="5023876" cy="523220"/>
          </a:xfrm>
          <a:prstGeom prst="rect">
            <a:avLst/>
          </a:prstGeom>
        </p:spPr>
        <p:txBody>
          <a:bodyPr wrap="none">
            <a:spAutoFit/>
          </a:bodyPr>
          <a:lstStyle/>
          <a:p>
            <a:r>
              <a:rPr lang="en-US" sz="2800" dirty="0"/>
              <a:t>http://isaacl.dev/appinsights-talk</a:t>
            </a:r>
          </a:p>
        </p:txBody>
      </p:sp>
    </p:spTree>
    <p:extLst>
      <p:ext uri="{BB962C8B-B14F-4D97-AF65-F5344CB8AC3E}">
        <p14:creationId xmlns:p14="http://schemas.microsoft.com/office/powerpoint/2010/main" val="19178016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
        <p:nvSpPr>
          <p:cNvPr id="6" name="Content Placeholder 5">
            <a:extLst>
              <a:ext uri="{FF2B5EF4-FFF2-40B4-BE49-F238E27FC236}">
                <a16:creationId xmlns:a16="http://schemas.microsoft.com/office/drawing/2014/main" id="{DDDB690F-4648-498B-A2E9-70DE90114A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		</a:t>
            </a:r>
          </a:p>
        </p:txBody>
      </p:sp>
      <p:sp>
        <p:nvSpPr>
          <p:cNvPr id="9" name="Content Placeholder 2">
            <a:extLst>
              <a:ext uri="{FF2B5EF4-FFF2-40B4-BE49-F238E27FC236}">
                <a16:creationId xmlns:a16="http://schemas.microsoft.com/office/drawing/2014/main" id="{AEB3A298-C527-437A-B914-3D94CE020027}"/>
              </a:ext>
            </a:extLst>
          </p:cNvPr>
          <p:cNvSpPr>
            <a:spLocks noGrp="1"/>
          </p:cNvSpPr>
          <p:nvPr>
            <p:ph idx="1"/>
          </p:nvPr>
        </p:nvSpPr>
        <p:spPr>
          <a:xfrm>
            <a:off x="838200" y="1825625"/>
            <a:ext cx="10515600" cy="4351338"/>
          </a:xfrm>
        </p:spPr>
        <p:txBody>
          <a:bodyPr>
            <a:normAutofit fontScale="92500" lnSpcReduction="20000"/>
          </a:bodyPr>
          <a:lstStyle/>
          <a:p>
            <a:r>
              <a:rPr lang="en-US" sz="3200" dirty="0"/>
              <a:t>Who writes Web Apps (</a:t>
            </a:r>
            <a:r>
              <a:rPr lang="en-US" sz="3200" dirty="0" err="1"/>
              <a:t>client,server,both</a:t>
            </a:r>
            <a:r>
              <a:rPr lang="en-US" sz="3200" dirty="0"/>
              <a:t>)?</a:t>
            </a:r>
          </a:p>
          <a:p>
            <a:endParaRPr lang="en-US" sz="3200" dirty="0"/>
          </a:p>
          <a:p>
            <a:r>
              <a:rPr lang="en-US" sz="3200" dirty="0"/>
              <a:t>Who has apps deployed to the cloud? On-Prem?</a:t>
            </a:r>
          </a:p>
          <a:p>
            <a:endParaRPr lang="en-US" sz="3200" dirty="0"/>
          </a:p>
          <a:p>
            <a:r>
              <a:rPr lang="en-US" sz="3200" dirty="0"/>
              <a:t>Who uses an APM (Elastic, New Relic, App Dynamics)?</a:t>
            </a:r>
          </a:p>
          <a:p>
            <a:endParaRPr lang="en-US" sz="3200" dirty="0"/>
          </a:p>
          <a:p>
            <a:r>
              <a:rPr lang="en-US" sz="3200" dirty="0"/>
              <a:t>Who rolls own Telemetry Collection (</a:t>
            </a:r>
            <a:r>
              <a:rPr lang="en-US" sz="3200" dirty="0" err="1"/>
              <a:t>NLog</a:t>
            </a:r>
            <a:r>
              <a:rPr lang="en-US" sz="3200" dirty="0"/>
              <a:t>, </a:t>
            </a:r>
            <a:r>
              <a:rPr lang="en-US" sz="3200" dirty="0" err="1"/>
              <a:t>Serilog</a:t>
            </a:r>
            <a:r>
              <a:rPr lang="en-US" sz="3200" dirty="0"/>
              <a:t>, log4net)?</a:t>
            </a:r>
          </a:p>
          <a:p>
            <a:endParaRPr lang="en-US" sz="3200" dirty="0"/>
          </a:p>
          <a:p>
            <a:r>
              <a:rPr lang="en-US" sz="3200" dirty="0"/>
              <a:t>Who knows/uses Application Insights?</a:t>
            </a:r>
          </a:p>
          <a:p>
            <a:endParaRPr lang="en-US" sz="3200" dirty="0"/>
          </a:p>
        </p:txBody>
      </p:sp>
    </p:spTree>
    <p:extLst>
      <p:ext uri="{BB962C8B-B14F-4D97-AF65-F5344CB8AC3E}">
        <p14:creationId xmlns:p14="http://schemas.microsoft.com/office/powerpoint/2010/main" val="23391061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 calcmode="lin" valueType="num">
                                      <p:cBhvr additive="base">
                                        <p:cTn id="25" dur="500" fill="hold"/>
                                        <p:tgtEl>
                                          <p:spTgt spid="9">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500" fill="hold"/>
                                        <p:tgtEl>
                                          <p:spTgt spid="9">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lnSpcReduction="10000"/>
          </a:bodyPr>
          <a:lstStyle/>
          <a:p>
            <a:r>
              <a:rPr lang="en-US" sz="3200" dirty="0"/>
              <a:t>What could we do with all the data our application creates/uses?</a:t>
            </a:r>
          </a:p>
          <a:p>
            <a:endParaRPr lang="en-US" sz="3200" dirty="0"/>
          </a:p>
          <a:p>
            <a:r>
              <a:rPr lang="en-US" sz="3200" dirty="0"/>
              <a:t>How much easier would our lives be if we could chart the path of a request frequently used and spend little time doing it?</a:t>
            </a:r>
          </a:p>
          <a:p>
            <a:endParaRPr lang="en-US" sz="3200" dirty="0"/>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600" y="2514600"/>
            <a:ext cx="1828800" cy="1828800"/>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7236" y="2514600"/>
            <a:ext cx="997527" cy="1828800"/>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452" y="2514600"/>
            <a:ext cx="1613095" cy="1828800"/>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1552" y="2514600"/>
            <a:ext cx="2988897" cy="1828800"/>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1600" y="2514600"/>
            <a:ext cx="1828800" cy="182880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0038" y="2459870"/>
            <a:ext cx="3691924" cy="19382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060D88AA-E207-4158-A719-97237E1979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4067" y="2512938"/>
            <a:ext cx="3251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22AEF6C6-F4EB-4BD2-9D09-7D0EAF8F2A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9291" y="2469334"/>
            <a:ext cx="3483429"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par>
                                <p:cTn id="12" presetID="10" presetClass="entr" presetSubtype="0" fill="hold" nodeType="with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3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2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lnSpcReduction="10000"/>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Performance Data</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Ok, I am Interested… How Much?</a:t>
            </a:r>
          </a:p>
        </p:txBody>
      </p:sp>
      <p:pic>
        <p:nvPicPr>
          <p:cNvPr id="4" name="Picture 3">
            <a:extLst>
              <a:ext uri="{FF2B5EF4-FFF2-40B4-BE49-F238E27FC236}">
                <a16:creationId xmlns:a16="http://schemas.microsoft.com/office/drawing/2014/main" id="{E9B72A53-2C80-0DEC-34BE-032899886096}"/>
              </a:ext>
            </a:extLst>
          </p:cNvPr>
          <p:cNvPicPr>
            <a:picLocks noChangeAspect="1"/>
          </p:cNvPicPr>
          <p:nvPr/>
        </p:nvPicPr>
        <p:blipFill>
          <a:blip r:embed="rId3"/>
          <a:stretch>
            <a:fillRect/>
          </a:stretch>
        </p:blipFill>
        <p:spPr>
          <a:xfrm>
            <a:off x="346801" y="1468986"/>
            <a:ext cx="11642576" cy="5023889"/>
          </a:xfrm>
          <a:prstGeom prst="rect">
            <a:avLst/>
          </a:prstGeom>
        </p:spPr>
      </p:pic>
    </p:spTree>
    <p:extLst>
      <p:ext uri="{BB962C8B-B14F-4D97-AF65-F5344CB8AC3E}">
        <p14:creationId xmlns:p14="http://schemas.microsoft.com/office/powerpoint/2010/main" val="17234404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3419</TotalTime>
  <Words>741</Words>
  <Application>Microsoft Office PowerPoint</Application>
  <PresentationFormat>Widescreen</PresentationFormat>
  <Paragraphs>124</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Raleway</vt:lpstr>
      <vt:lpstr>Office Theme</vt:lpstr>
      <vt:lpstr>The Tool You Never Knew You Needed</vt:lpstr>
      <vt:lpstr>PowerPoint Presentation</vt:lpstr>
      <vt:lpstr>Quick Poll</vt:lpstr>
      <vt:lpstr>Quick Poll  </vt:lpstr>
      <vt:lpstr>Questions To Consider</vt:lpstr>
      <vt:lpstr>What is App Insights?</vt:lpstr>
      <vt:lpstr>What Kind of Telemetry?</vt:lpstr>
      <vt:lpstr>Flow of Application Insights</vt:lpstr>
      <vt:lpstr>Ok, I am Interested… How Much?</vt:lpstr>
      <vt:lpstr>How do I Instrument?</vt:lpstr>
      <vt:lpstr>Setting Up Your App</vt:lpstr>
      <vt:lpstr>Setting Up Your App</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Watch Me on Learn TV!</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 (RED DOOR COLLABORATIVE LLC)</cp:lastModifiedBy>
  <cp:revision>321</cp:revision>
  <dcterms:created xsi:type="dcterms:W3CDTF">2017-11-11T22:50:13Z</dcterms:created>
  <dcterms:modified xsi:type="dcterms:W3CDTF">2023-10-09T02:24:53Z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